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88" r:id="rId22"/>
    <p:sldId id="289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0" r:id="rId32"/>
    <p:sldId id="291" r:id="rId33"/>
    <p:sldId id="292" r:id="rId34"/>
    <p:sldId id="286" r:id="rId35"/>
    <p:sldId id="287" r:id="rId36"/>
    <p:sldId id="301" r:id="rId37"/>
    <p:sldId id="309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10" r:id="rId46"/>
    <p:sldId id="311" r:id="rId47"/>
    <p:sldId id="312" r:id="rId48"/>
    <p:sldId id="293" r:id="rId49"/>
    <p:sldId id="294" r:id="rId50"/>
    <p:sldId id="313" r:id="rId51"/>
    <p:sldId id="314" r:id="rId52"/>
    <p:sldId id="315" r:id="rId53"/>
    <p:sldId id="295" r:id="rId54"/>
    <p:sldId id="316" r:id="rId55"/>
    <p:sldId id="296" r:id="rId56"/>
    <p:sldId id="317" r:id="rId57"/>
    <p:sldId id="318" r:id="rId58"/>
    <p:sldId id="319" r:id="rId59"/>
    <p:sldId id="320" r:id="rId60"/>
    <p:sldId id="321" r:id="rId61"/>
    <p:sldId id="298" r:id="rId62"/>
    <p:sldId id="297" r:id="rId63"/>
    <p:sldId id="299" r:id="rId64"/>
    <p:sldId id="332" r:id="rId65"/>
    <p:sldId id="300" r:id="rId66"/>
    <p:sldId id="322" r:id="rId67"/>
    <p:sldId id="323" r:id="rId68"/>
    <p:sldId id="324" r:id="rId69"/>
    <p:sldId id="325" r:id="rId70"/>
    <p:sldId id="326" r:id="rId71"/>
    <p:sldId id="327" r:id="rId72"/>
    <p:sldId id="333" r:id="rId73"/>
    <p:sldId id="334" r:id="rId74"/>
    <p:sldId id="335" r:id="rId75"/>
    <p:sldId id="328" r:id="rId76"/>
    <p:sldId id="329" r:id="rId77"/>
    <p:sldId id="336" r:id="rId78"/>
    <p:sldId id="337" r:id="rId79"/>
    <p:sldId id="338" r:id="rId80"/>
    <p:sldId id="330" r:id="rId81"/>
    <p:sldId id="331" r:id="rId82"/>
    <p:sldId id="339" r:id="rId83"/>
    <p:sldId id="340" r:id="rId84"/>
    <p:sldId id="341" r:id="rId85"/>
    <p:sldId id="345" r:id="rId8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2" autoAdjust="0"/>
    <p:restoredTop sz="94660"/>
  </p:normalViewPr>
  <p:slideViewPr>
    <p:cSldViewPr snapToGrid="0">
      <p:cViewPr varScale="1">
        <p:scale>
          <a:sx n="80" d="100"/>
          <a:sy n="80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D0C0-2738-9A7E-EFD2-A1C89DC72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A824D0-747A-725E-34A8-2B43846B6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895A12-BB6A-32B8-AD37-B968099F1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4942E-9D94-4699-BA20-E8865F9D0C9F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F7528A-259C-27FE-B907-F09A7CCC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D5C53B-591F-6661-0438-DF45B3ADE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7DDA4-6C0A-4020-9040-60426E7AE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97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EBC064-C3FB-1014-AA8C-7204FEEE4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244D4A-43F5-E246-16AB-B31593268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B21A49-6F3B-B3D7-1182-F4F10771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4942E-9D94-4699-BA20-E8865F9D0C9F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6F7EBE-025A-2D16-4C16-EFDEF3D7C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B081FA-173E-2F5C-A179-6B394183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7DDA4-6C0A-4020-9040-60426E7AE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743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02D9B52-533C-AA01-9510-0DE2418B1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F666EE-A2CC-E693-7869-A142C88FE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53E640-20A6-AECB-F7D7-4665AFE52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4942E-9D94-4699-BA20-E8865F9D0C9F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BBAA46-65FF-2104-76C8-8E1F93924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F32AA9-FC0A-4795-7FD2-9E084A4E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7DDA4-6C0A-4020-9040-60426E7AE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99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7C4DCC-9D22-A584-640A-68B58F5F8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520432-5C65-E0DB-44EF-1A6B8D0C3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F049B7-81F5-04F4-700C-25F2A862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4942E-9D94-4699-BA20-E8865F9D0C9F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5DC226-AABD-DEB0-F99F-C06B850A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BF869B-89BB-7A1E-80B1-005616CC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7DDA4-6C0A-4020-9040-60426E7AE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02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0C2ED8-9FFD-D3EE-90C5-288AA663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5BED39-E550-B629-54BC-AD22AD6BB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7DCAAD-D44D-CCF9-3B0F-86C2A58EC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4942E-9D94-4699-BA20-E8865F9D0C9F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5407CC-764D-B12D-BDF3-2B78BB7D9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76F307-5C43-8569-6940-20F3B9B2B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7DDA4-6C0A-4020-9040-60426E7AE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3DFFC-2224-4D1D-4E80-6827EB07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A0A574-BB58-A695-3E74-26B9263DF8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1C25FD-DE44-13C5-4BC9-E90E7DA50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2A0181-204A-C21A-EF9A-71F24AB90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4942E-9D94-4699-BA20-E8865F9D0C9F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4BC10E-E68E-BACE-31F3-F30D52C28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3D759B-5714-BE5A-FE30-64F3C73CA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7DDA4-6C0A-4020-9040-60426E7AE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801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AD359-FEEA-9261-CDDA-6EA4B0FA2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304355-B6CF-561A-7141-A7D6879C0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0CC276-1B29-93C0-38EA-72B4CE138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76BB6A6-6453-0F6F-2ABF-AD259E58A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6D58B4C-7A8D-2759-88D5-663986CFD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C657E9-D764-4170-C5ED-49D2A158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4942E-9D94-4699-BA20-E8865F9D0C9F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337131D-5499-C707-3D97-A7FFA1FEB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459053B-834D-49CB-5C01-7E716607B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7DDA4-6C0A-4020-9040-60426E7AE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592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1F9FA-E4B3-1F28-DB7E-44168A515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118E863-70DA-60DF-32C1-307E5BEA4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4942E-9D94-4699-BA20-E8865F9D0C9F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949024-CB51-DEEC-6B9C-F7F10E6C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406730-0A33-F885-93D2-3D008AC4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7DDA4-6C0A-4020-9040-60426E7AE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436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F1449BC-FA13-FAFF-0BB1-857B4EA25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4942E-9D94-4699-BA20-E8865F9D0C9F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05DA44-FAD6-3FF8-6F62-2320C29AD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8FA7FD-B5A1-EA20-4064-3C60A10C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7DDA4-6C0A-4020-9040-60426E7AE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791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1EC65-B0B5-B06A-B397-2EEF9427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D6B47E-B214-E5A6-8510-FCE337043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DAAB19-6072-938C-676E-2C55CCBBF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54138C-3328-4F24-5DD1-D54352CA5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4942E-9D94-4699-BA20-E8865F9D0C9F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1F6A07-CC87-7FF2-71B0-049F4D881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1E2EBC-4F6F-B6C5-D9D0-903E0E84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7DDA4-6C0A-4020-9040-60426E7AE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542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A32E6-96B4-EB5A-8DAB-B533712AC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8DBC7FC-2947-BB61-F3A9-D462F896DF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962D70-5C06-3DE0-1C18-AF50EF133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32B8F0-370A-759E-13EE-CA51F528F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4942E-9D94-4699-BA20-E8865F9D0C9F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4CDAFB-C066-85CC-0804-F6A12981B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4CE8A9-44FB-56F9-B585-5301EA072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7DDA4-6C0A-4020-9040-60426E7AE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038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525BC7-22EB-A39A-1D86-D17014AF1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871185-74FF-9493-6B0D-5473581AD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9D7A77-F900-B919-1C4B-1202832F3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4942E-9D94-4699-BA20-E8865F9D0C9F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20DCB2-54C5-360E-F389-3CC38006E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98983E-7E08-A2E4-D5BE-A18AFAF4E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7DDA4-6C0A-4020-9040-60426E7AE8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65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3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latex.codecogs.com/eqneditor/editor.ph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jp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jpg"/><Relationship Id="rId4" Type="http://schemas.openxmlformats.org/officeDocument/2006/relationships/image" Target="../media/image17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A8113-241E-20E6-B9F7-5244929CB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63587"/>
            <a:ext cx="9144000" cy="1058863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电 磁 学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FAEC712-BF0F-4554-F999-85A433A9E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20888"/>
            <a:ext cx="9144000" cy="1655762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纪芾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083D3B-F8F5-16B3-7452-5BC621D56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809" y="2848769"/>
            <a:ext cx="3554588" cy="350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33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E8618A-82F2-6857-FA1D-F08D7150A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300" y="415107"/>
            <a:ext cx="6962441" cy="12255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3C8158-CCE5-8B35-F479-7D7124BF2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905" y="1825625"/>
            <a:ext cx="66592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8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046834-8E61-DDF8-0C9F-E701D027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302" y="310747"/>
            <a:ext cx="7539697" cy="39856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5DC4AF-3A99-C88E-B568-3372F0EAC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302" y="4136645"/>
            <a:ext cx="7423100" cy="166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54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7B062C-1261-B162-49F2-CA3B30630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689" y="1288545"/>
            <a:ext cx="8074621" cy="308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97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多元函数微分学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即偏导数就是将其他变量看作常量，最某一变量求导。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A53198-3F94-CDDA-BC33-D2BBC0E0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501" y="1348092"/>
            <a:ext cx="7100351" cy="416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8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F1054D-3AAC-AB36-D0DE-F544CA7EA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519" y="681037"/>
            <a:ext cx="8996962" cy="8820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42C835-C919-2AC5-F6AC-DADBAE6B2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079" y="2006600"/>
            <a:ext cx="7389842" cy="34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1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A4C9EC-ED09-F818-0F49-8A81245E5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941" y="365125"/>
            <a:ext cx="6603591" cy="595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14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354" y="-385858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曲面切向量的计算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D516FA-9F1A-7118-2624-281988E48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4799"/>
            <a:ext cx="5917307" cy="63660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1071F9-E949-5282-2EF7-B6863C63E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677" y="534799"/>
            <a:ext cx="5606573" cy="17877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1232EE-8185-DC60-73BE-EF9760B56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677" y="2034366"/>
            <a:ext cx="4841976" cy="482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07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BA646E-98EF-2916-C8DA-E461EAABB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445" y="747280"/>
            <a:ext cx="9198995" cy="6739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23CA94-F56C-36A7-1610-8F986025E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524" y="1948713"/>
            <a:ext cx="6776903" cy="375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高阶偏导数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2E595A-09E6-7C59-7B64-C54F6E53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956" y="1292225"/>
            <a:ext cx="6907569" cy="41167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93CFED-90A7-1A4F-3296-BD9CCD53D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567" y="5408984"/>
            <a:ext cx="8302346" cy="144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29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06B417-B958-BFDA-FBD6-A6B5E5D3E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374" y="748818"/>
            <a:ext cx="4696372" cy="55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7F37A2F-4308-B752-547F-575852808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516" y="1997851"/>
            <a:ext cx="6562340" cy="286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0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A8113-241E-20E6-B9F7-5244929CBD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章 知识补充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FAEC712-BF0F-4554-F999-85A433A9E0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1248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全微分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624CD2-B81C-50F8-68C6-5B3E31122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025" y="1398584"/>
            <a:ext cx="7554355" cy="19939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887826-F1E5-B277-CEC1-C12F5EADF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025" y="3283742"/>
            <a:ext cx="7554354" cy="193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27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5D6CD-2958-EDA9-24AF-C42FDD69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全微分的简单说明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DAA440-8F6B-B2A2-182E-DF52C95AB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对于多元函数                ，其微分肯定与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, y , z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的微分都有关，即为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其中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分别为不同的多元函数。不妨考虑特殊情况，若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 , z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不发生变化，而仅有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发生变化，则这就退化为一元函数的问题，则这时候就有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31380D-0291-C93E-1D7F-EA49AE8BF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74" y="2339941"/>
            <a:ext cx="1165961" cy="3734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9B9100-1202-4437-0B6B-6BB306FEB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135" y="3251558"/>
            <a:ext cx="3394182" cy="4696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667B71F-7F94-9F57-8513-48D2E8830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036" y="5027867"/>
            <a:ext cx="1356478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DAA440-8F6B-B2A2-182E-DF52C95AB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0550"/>
            <a:ext cx="10515600" cy="558641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同理，在只有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变化时，也有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对于多元函数而言，不同自变量之间是没有任何影响的，微分也互不干扰，故整体的全微分就可以写为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这就是三元函数的全微分公式，多元函数同理。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3818A8-92C1-BB90-E507-2B173B48A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17" y="1142964"/>
            <a:ext cx="1333616" cy="7773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F70853-1802-04C4-9763-79B7527C9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446" y="1154396"/>
            <a:ext cx="1348857" cy="7544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21536F-6722-CF3C-0053-0172FBB10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646" y="2968345"/>
            <a:ext cx="3676708" cy="92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57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FB0D95-BCFA-8A91-9235-D1278F403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03" y="812311"/>
            <a:ext cx="6215573" cy="6305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570372-C56B-91EB-F34B-EEDBF2232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989" y="2907798"/>
            <a:ext cx="6887599" cy="218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5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43DB7D-CFBF-E02E-E81E-6FBAC155E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689" y="838111"/>
            <a:ext cx="9240751" cy="11677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EB87E2-AF59-BF1E-130D-8B1F53AAB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2353202"/>
            <a:ext cx="6644820" cy="28460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237A39-0E94-31B2-98A2-6F407A165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248" y="5220312"/>
            <a:ext cx="8723504" cy="127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7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-358379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链式求导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B4BB24-E544-C458-9F7A-18CA77E3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78" y="586581"/>
            <a:ext cx="6624244" cy="43513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218C4B-ED0B-9E05-27B4-A2F3B4132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0" y="4915296"/>
            <a:ext cx="7523024" cy="179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77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F4DD13-27A8-CB61-86CC-947E82E9F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33" y="252602"/>
            <a:ext cx="8488183" cy="813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FC5B07-28B9-9F2D-AFAC-B2E103859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351" y="1208115"/>
            <a:ext cx="6034566" cy="13259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082B68-93C3-9D7A-98E4-A2E0D4FD4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20" y="2509246"/>
            <a:ext cx="8205628" cy="9906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42A8EF-B817-1F60-CDE8-C1F589288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0285" y="3293719"/>
            <a:ext cx="5731430" cy="351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7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用微分法求解隐函数求导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在隐函数问题中，一般形式为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设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z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等为因变量，现需要求解某个偏导数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则此时可对所有函数取全微分，因为函数是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，因此有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E0B325-B8C3-D2DB-8886-E336E2FFC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49" y="2343150"/>
            <a:ext cx="2545301" cy="19204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52E05EB-6364-8993-8D66-E77FC2A29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650" y="4263556"/>
            <a:ext cx="350550" cy="7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33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这是一个线性方程，总可以解得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这里需要消去的应试题设的所以因变量，因此即得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273243-C142-D834-BEA7-6561DE499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990" y="508548"/>
            <a:ext cx="4138019" cy="20118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45BE06-7E11-4945-97FF-C48A984C2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745" y="3381375"/>
            <a:ext cx="2400508" cy="4115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5BC3EC-1F3C-E168-D4B8-70C1A62CB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621" y="4453858"/>
            <a:ext cx="868755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35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5C39F3-881C-4608-9EA5-E41A0B2EF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557" y="681037"/>
            <a:ext cx="7304830" cy="8858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CD7E0C-09FE-3B26-A919-A8F1BFC67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503" y="2122137"/>
            <a:ext cx="6240937" cy="261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2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一、数学基础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空间解析几何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向量的向量积（外积）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43E425-4D5E-9C3C-92BE-336C8D0A8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532" y="2856019"/>
            <a:ext cx="6148936" cy="332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19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Nabla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算子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定义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这是一种微分算符，即需要作用到某个函数上，例如对某标量函数，则为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以点乘或叉乘作用到某矢量函数则为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A2C533-FA41-2BCA-F6AD-EA273D5DE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956" y="1690688"/>
            <a:ext cx="2194750" cy="9449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82AA3E-A9F5-9F0C-4640-013FA4FBB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039" y="3540244"/>
            <a:ext cx="2331922" cy="922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AF62BED-1919-953D-A066-2AD28E463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9" y="5418900"/>
            <a:ext cx="2743438" cy="83827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668878A-DF0F-6ABD-E983-4408F38CD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389" y="4866402"/>
            <a:ext cx="2819644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16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1145"/>
            <a:ext cx="10515600" cy="562581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对于   我们称其为标量 的</a:t>
            </a:r>
            <a:r>
              <a:rPr lang="zh-CN" altLang="en-US" b="1" u="sng" dirty="0">
                <a:latin typeface="宋体" panose="02010600030101010101" pitchFamily="2" charset="-122"/>
                <a:ea typeface="宋体" panose="02010600030101010101" pitchFamily="2" charset="-122"/>
              </a:rPr>
              <a:t>梯度</a:t>
            </a:r>
            <a:endParaRPr lang="en-US" altLang="zh-CN" b="1" u="sng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对于    我们称其为向量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b="1" u="sng" dirty="0">
                <a:latin typeface="宋体" panose="02010600030101010101" pitchFamily="2" charset="-122"/>
                <a:ea typeface="宋体" panose="02010600030101010101" pitchFamily="2" charset="-122"/>
              </a:rPr>
              <a:t>散度</a:t>
            </a:r>
            <a:endParaRPr lang="en-US" altLang="zh-CN" b="1" u="sng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对于    我们称其为向量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b="1" u="sng" dirty="0">
                <a:latin typeface="宋体" panose="02010600030101010101" pitchFamily="2" charset="-122"/>
                <a:ea typeface="宋体" panose="02010600030101010101" pitchFamily="2" charset="-122"/>
              </a:rPr>
              <a:t>旋度</a:t>
            </a:r>
            <a:endParaRPr lang="en-US" altLang="zh-CN" b="1" u="sng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b="1" u="sng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定理：           是等值面           的法向量。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证明：  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D3C43C-8635-5423-7369-FC083E975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39" y="551145"/>
            <a:ext cx="434378" cy="419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CCB28C-BB6D-B23F-2D1E-04C5BD0ED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04" y="1515065"/>
            <a:ext cx="617273" cy="5258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DCA2E0-24BC-A1B2-053B-24C5B7E2A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824" y="1629375"/>
            <a:ext cx="205758" cy="4115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80CA6B-6294-A1DD-AE0A-4C5E2D7CF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304" y="622029"/>
            <a:ext cx="167655" cy="3200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534640E-5F3E-E3B4-C89F-6389A07F0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6104" y="2523502"/>
            <a:ext cx="716342" cy="53344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6E15F6F-7DA2-0BA0-2C3F-739849FA6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824" y="2645432"/>
            <a:ext cx="205758" cy="41151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B89D4A2-91F3-F63E-1841-645A89CB54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4275" y="3429000"/>
            <a:ext cx="1722269" cy="96020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E7ED015-B756-7FF8-C852-A79D1312AA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0010" y="3688780"/>
            <a:ext cx="1684166" cy="43437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4B6E368-0768-9D7C-7CC6-F20B8E3AF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0459" y="4804942"/>
            <a:ext cx="6498999" cy="193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85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3E4757-4531-7EA7-E92D-21A243FA8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420" y="804255"/>
            <a:ext cx="7117728" cy="524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16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5EE1A9-6BB5-E562-0068-F1D4DA9B1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38" y="83835"/>
            <a:ext cx="7023606" cy="11944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C915D1-2C85-2C42-9662-B60100154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145" y="1377999"/>
            <a:ext cx="5666472" cy="40036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12A1D1-A355-E38E-83B3-CD969E559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145" y="5267277"/>
            <a:ext cx="5737571" cy="159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8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多元函数积分学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I—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重积分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在一元微积分中我们解决的问题可以模型化为：求一个非匀质细杆的质量。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在上学期，我们用可以微元法求解，设其质量线密度为    ，则可知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于是积分可得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这便是我们所熟悉的一元函数的积分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B5B60A-86F1-BB29-624F-73BFB93BC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479" y="2767948"/>
            <a:ext cx="586791" cy="3886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CCCFEE-F82E-B70E-2CD7-770EFA8E7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795" y="3566145"/>
            <a:ext cx="1554615" cy="3353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7259CB-87FC-2068-397D-469B9FC93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795" y="4863922"/>
            <a:ext cx="1630821" cy="6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50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1950"/>
            <a:ext cx="10515600" cy="581501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下面我们考虑更复杂一点的问题。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求一个非匀质平面的质量，已知其质量面密度为      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我们现在只会一元函数的微积分，即求一根细杆的质量，为了求解这个问题，我们应当想办法将这个问题转化为求细杆质量的问题。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我们的目标仅是求解平面的质量，因此只要我们能找到一种模型，使得它与平面的质量相等就可以解决问题，又根据我们希望将其转化为求细杆的质量，因此只需将平面“压”成一根杆。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9BC9E9-8989-DFB7-592C-ABB91D2C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285" y="914382"/>
            <a:ext cx="914479" cy="4191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2E429B-D471-CFE6-5969-21D74761A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459" y="3971858"/>
            <a:ext cx="3707081" cy="263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33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99" y="381000"/>
            <a:ext cx="11801475" cy="640080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为了保证杆的质量与平面的质量是相等的，因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此杆上某点的质量，应等于竖直方向上所有点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的质量的叠加，应当注意的是理想的点是没有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质量的，因此前面所说的应为微分关系。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与一元微积分一样，我们取微元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，在这个区域内，认为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是不变的，根据刚才的思路，“点”的质量应为竖直方向的“杆”的质量，即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左边的积分与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无关，因此可以提出来与右边的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消去，即得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这样一来，平面的质量就等于质量线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密度为    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的细杆的质量，所以结果应为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DCD0EE-45CF-2741-0AB2-120508158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19" y="0"/>
            <a:ext cx="3707081" cy="26384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0042F8-9AB5-6993-A78E-73DCF294B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552" y="3776661"/>
            <a:ext cx="3307367" cy="6401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5418C6-26FE-DCF5-F907-2872FC4DF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757" y="4769710"/>
            <a:ext cx="2712955" cy="6172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1635BB-C980-8EC6-D736-7682E9CD9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330" y="5404971"/>
            <a:ext cx="586791" cy="3886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E5A57D-9ADA-9909-3051-ED351BBCA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144" y="6080699"/>
            <a:ext cx="4785775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52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0050"/>
            <a:ext cx="10515600" cy="577691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需要注意的是，前面的一个关于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的积分，它的上下限是关于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的函数。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其实当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固定时上下限均为数，只不过我们要求的是关于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的线密度，于是对于普遍情况（每一个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）而言，上下限就成了函数。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这就是二重积分的计算方法，二重积分的引入就是为了解决求平面质量这一问题。由前面的讨论可以知道，本质上就是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次一元函数的积分。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20CEBA-0A85-D2C8-610C-E32E85D7C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522" y="1140685"/>
            <a:ext cx="2712955" cy="6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99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9575"/>
            <a:ext cx="10515600" cy="576738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唯一不一样的是，第一次计算的积分的上下限是另一变量的函数，由于这个特殊性，灵活地选取次序是很重要的。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由前面的分析可知，交换次序是不影响结果的，所以我们当然可以先对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积分，再对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积分，但是这时候上下限就会发生变化。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之所以说次序的选取很重要是因为如果选择不好，那么上下限就会难以确定，甚至要分段积分，这时就带来了麻烦。如下图，若先对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积分，上下限易于确定。但如果先对对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积分，则计算会较为复杂。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D72C5F-3A86-67BA-29BA-02B50F942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651" y="4404411"/>
            <a:ext cx="2774698" cy="234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58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14D40D-C52D-E868-A844-E9E1ADA75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897" y="866599"/>
            <a:ext cx="8978206" cy="5943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91FAC0-4D18-E1A8-33EA-B17A022E2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151" y="1801907"/>
            <a:ext cx="2608016" cy="21993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98C412-2F65-B6B9-CF62-F93457382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96" y="2417374"/>
            <a:ext cx="6836128" cy="293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2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3567"/>
            <a:ext cx="10515600" cy="5663396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混合积的轮换不变性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E2CB51-059A-576F-3E6E-58B24E521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844" y="1043910"/>
            <a:ext cx="3997701" cy="15990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C8FA75-5044-6274-458B-A878347BC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34" y="2741187"/>
            <a:ext cx="5943532" cy="339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79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C97138-4685-856E-60FE-6CAEA45F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038" y="854376"/>
            <a:ext cx="6803082" cy="8363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EDB509-2CEF-809D-E4E6-E712E19C1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050" y="1825625"/>
            <a:ext cx="3905319" cy="27451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3C8B05-36F6-F7B1-E5A1-61832FCD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38" y="2183395"/>
            <a:ext cx="5912525" cy="363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7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775"/>
            <a:ext cx="10515600" cy="569118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三重积分，以及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重积分是同理的。以三重积分为例，所求的我问题就是：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求一个非匀质空间体的质量。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我们只需要先将体“压”成一个面，再“压”成一根杆即可。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DF9C13-D2A1-70CD-5198-26C07189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56" y="2981313"/>
            <a:ext cx="4258588" cy="27204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B94583-E8E6-F62F-BF37-C1791E0A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734" y="2314574"/>
            <a:ext cx="6484083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30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775"/>
            <a:ext cx="10515600" cy="569118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三重积分中，思路是好确定的，难的是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个上下限的确定，因为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维图不好画，所以依靠画图的方法确定上下限并不现实，这里提供一个口诀：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b="1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找</a:t>
            </a:r>
            <a:r>
              <a:rPr lang="en-US" altLang="zh-CN" b="1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b="1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</a:t>
            </a:r>
            <a:r>
              <a:rPr lang="en-US" altLang="zh-CN" b="1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b="1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定上下，缺</a:t>
            </a:r>
            <a:r>
              <a:rPr lang="en-US" altLang="zh-CN" b="1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b="1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消</a:t>
            </a:r>
            <a:r>
              <a:rPr lang="en-US" altLang="zh-CN" b="1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b="1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定投影。</a:t>
            </a:r>
            <a:endParaRPr lang="en-US" altLang="zh-CN" b="1" u="sng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这个的意思是，通过求解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得到关于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的上下限，再消去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得到平面投影，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维作图容易很多，这样剩下的上下限也就便于确定了。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下面用例题具体展示如何求解。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538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2373"/>
            <a:ext cx="10515600" cy="968377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这里的图并不难画，仅是为了辅助理解，如果方程复杂，考场上手动画出像样的图并不容易。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5A6017-71D1-F77F-B4D6-39889F73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48" y="681037"/>
            <a:ext cx="10924104" cy="643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BB3F92-9C4D-A9D3-46CC-1AD75E40C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966" y="1825625"/>
            <a:ext cx="6764626" cy="25413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41FA3F-474B-4FA3-3086-2A6A46DF1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2154655"/>
            <a:ext cx="3124200" cy="254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7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11695C-E5BA-8C64-1B59-3028FBC0A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697" y="923749"/>
            <a:ext cx="7355145" cy="5562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E09A27-0E6B-7A3C-CE34-569CBDC72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405" y="1825625"/>
            <a:ext cx="6192688" cy="45841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1B5EEF-9745-0927-7314-6A69C5DF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83" y="1825625"/>
            <a:ext cx="3208118" cy="258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1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坐标变换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B0CF01-1B05-60F2-C8F6-DE1C478B9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03" y="0"/>
            <a:ext cx="5087393" cy="675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83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8650"/>
            <a:ext cx="10515600" cy="554831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常用变换：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极坐标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球坐标：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例：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维球的体积公式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5FF68D-F3F3-080A-D8CB-7378DFFD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11" y="1167746"/>
            <a:ext cx="1707028" cy="4267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E4BD5F-A562-A506-47DF-F091E714A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911" y="2285982"/>
            <a:ext cx="3086367" cy="4191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814721-DDFF-80DA-A517-1E3CE2434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250" y="3865212"/>
            <a:ext cx="4259949" cy="7468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308D4F-3397-D5B2-443A-7365D0CD1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010" y="3181086"/>
            <a:ext cx="3109229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004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129C98-0B87-79D0-ABF1-E2E562C10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339" y="877234"/>
            <a:ext cx="8047384" cy="8134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1ACE61-5C6A-7D63-0F67-834B4C7F7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617" y="2024962"/>
            <a:ext cx="6005390" cy="19183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E6C73C-C7B1-50F2-8868-51AF727B1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56" y="4096860"/>
            <a:ext cx="5255521" cy="25352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2D9508-3F47-B553-7A86-A53BC2323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010" y="4093924"/>
            <a:ext cx="5904500" cy="191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9" y="365125"/>
            <a:ext cx="11363325" cy="1325563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多元函数积分学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II—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数量值曲线与曲面积分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650"/>
            <a:ext cx="10515600" cy="569595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第一类曲线积分。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我们将问题再复杂化：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求解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维非匀质曲线的质量。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同样利用微元法，可得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微弧长右存在如下的关系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曲线给定，导数是已知的，因此问题解决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这个思路与一元微积分的求解几乎是一样的，只需要多乘一项方向向量（       ）的模。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A3C65A-CCED-1528-6662-319B6F56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555" y="3429000"/>
            <a:ext cx="1950889" cy="4343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7F49FE-44F0-5CD8-4818-9B3193659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34" y="4303371"/>
            <a:ext cx="3810330" cy="5563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DE0CCA-86A5-1A75-364E-3CDE148FA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537" y="5378727"/>
            <a:ext cx="4922947" cy="5944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55E8EDF-3D2B-A569-C113-6C84C81EA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985" y="6395684"/>
            <a:ext cx="1265030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91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0050"/>
            <a:ext cx="10515600" cy="577691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若曲线的参数的方程的形式，那么道理相同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三维同理。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5074B2-D793-D06C-EF2B-8FB2E1F3B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202" y="1057245"/>
            <a:ext cx="6637595" cy="6858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143AEA-1ACA-3B97-DDAF-09E83525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944" y="2604119"/>
            <a:ext cx="6599055" cy="82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25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平面与直线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平面的方程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A3BFE6-B144-081D-E719-27B00C51E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336" y="2254916"/>
            <a:ext cx="7427601" cy="434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64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C4B65D-798A-DED8-E3C0-0AFCAF161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595" y="678961"/>
            <a:ext cx="6952807" cy="5124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7B1198-BE44-BC49-CBE1-8E4D3076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678" y="2498312"/>
            <a:ext cx="5987812" cy="11840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276865-209A-59D2-240B-F47C97A1C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562" y="1270791"/>
            <a:ext cx="6181114" cy="6343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B42260B-4A36-CD94-E3AB-126086C9D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516" y="3674921"/>
            <a:ext cx="6385778" cy="118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6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000"/>
            <a:ext cx="10515600" cy="579596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第一类曲面积分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这类问题就是求解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维中非匀质平面的质量。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5D3CEE-351B-E07A-5F24-8C16B075E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2920"/>
            <a:ext cx="6298354" cy="44143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F2C0EF-9A55-1161-0126-BE12FD2CD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646" y="1450359"/>
            <a:ext cx="6298354" cy="451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49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F6AA3A-33BE-FDF7-2219-26D560340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750" y="681037"/>
            <a:ext cx="8422216" cy="8239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C62F61-DEC7-089E-161F-59F9A4AA4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30" y="1734332"/>
            <a:ext cx="7929456" cy="8022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B94456-9079-5D9E-50BF-F3E3887EA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30" y="2379216"/>
            <a:ext cx="7662815" cy="27071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B908DD-356A-311C-4976-21324C289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5745" y="2379217"/>
            <a:ext cx="3664238" cy="253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2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4" y="500062"/>
            <a:ext cx="12811125" cy="1325563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多元函数积分学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III—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向量值曲线与曲面积分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前面的问题都是标量的，也就是说都是数量值积分。在实际生活中，还会有矢量的存在，因此，有必要引入向量值（第二类）曲线积分与曲面积分。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这两类的物理图像是十分清晰的。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u="sng" dirty="0">
                <a:latin typeface="宋体" panose="02010600030101010101" pitchFamily="2" charset="-122"/>
                <a:ea typeface="宋体" panose="02010600030101010101" pitchFamily="2" charset="-122"/>
              </a:rPr>
              <a:t>第二类曲线积分对应变力做功问题。</a:t>
            </a:r>
            <a:endParaRPr lang="en-US" altLang="zh-CN" b="1" u="sng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u="sng" dirty="0">
                <a:latin typeface="宋体" panose="02010600030101010101" pitchFamily="2" charset="-122"/>
                <a:ea typeface="宋体" panose="02010600030101010101" pitchFamily="2" charset="-122"/>
              </a:rPr>
              <a:t>第二类曲面积分对应流量问题。</a:t>
            </a:r>
          </a:p>
        </p:txBody>
      </p:sp>
    </p:spTree>
    <p:extLst>
      <p:ext uri="{BB962C8B-B14F-4D97-AF65-F5344CB8AC3E}">
        <p14:creationId xmlns:p14="http://schemas.microsoft.com/office/powerpoint/2010/main" val="4268969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A8A3DA-1142-2346-628C-03C7179C4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58" y="0"/>
            <a:ext cx="7006887" cy="20222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6E8B76-4A07-D9C0-BF2F-B95F02656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58" y="1933427"/>
            <a:ext cx="5663646" cy="49055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C3BCBC-3693-6655-4D96-88E3AD1AE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835792"/>
            <a:ext cx="5633225" cy="15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34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由物理可得，参数的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选取与结果无关，因此只需选择合适的参数方程，就可以求解，这又回到了一元函数积分。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047A67-9421-134F-46AE-3A3560730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345" y="546100"/>
            <a:ext cx="9157310" cy="16059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D98679-5EF8-EB5C-8B37-787509E216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465"/>
          <a:stretch/>
        </p:blipFill>
        <p:spPr>
          <a:xfrm>
            <a:off x="1517345" y="2152046"/>
            <a:ext cx="8348735" cy="12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652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E01762-8031-5212-733B-DB4D57DFB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375" y="681037"/>
            <a:ext cx="6946655" cy="12363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BB939F-ED1C-81F1-CB0B-BEA5ECA73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861" y="2817896"/>
            <a:ext cx="7436150" cy="225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6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2D4C93-8ABE-4201-FE6B-0A5979FD9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34" y="472393"/>
            <a:ext cx="6963731" cy="17659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544D33-74E4-D722-2666-2E2706287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604" y="2503106"/>
            <a:ext cx="6370791" cy="26499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2D9403-C67B-0286-C4B6-571AB74C6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014" y="5051543"/>
            <a:ext cx="7017389" cy="109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2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49" y="349250"/>
            <a:ext cx="10515600" cy="6261100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第二类曲面积分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流量问题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5FB15D-D107-C88B-69AD-EEA64F7CC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29" y="1160804"/>
            <a:ext cx="8353889" cy="35397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46438E-89FA-F527-536B-ABA4E234B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020" y="1160804"/>
            <a:ext cx="3371952" cy="324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234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3875"/>
            <a:ext cx="10515600" cy="565308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单向投影法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根据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则可得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其中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3B33A2-F746-24EE-5950-9CE3E260A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853" y="2110274"/>
            <a:ext cx="2789162" cy="6172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C6424F-E335-2406-45FC-906F30B3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128" y="3021308"/>
            <a:ext cx="3391194" cy="5105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B7E751-D006-691E-BACC-32CF7CA5E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53" y="4115223"/>
            <a:ext cx="6927180" cy="7392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C87CAD3-CAF3-B9E2-2087-145F7C5B8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853" y="5625430"/>
            <a:ext cx="1920406" cy="40389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87BE8F-BC85-9BBD-418D-43D985413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787" y="4986255"/>
            <a:ext cx="6308725" cy="149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87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直线方程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31BB0C-F5CC-11B6-F306-4AA20EAB2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154" y="2248980"/>
            <a:ext cx="6613972" cy="442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808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3875"/>
            <a:ext cx="10515600" cy="565308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参数化法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9DDC4E-F85C-4D62-08D3-5AFEA1DEA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514" y="139918"/>
            <a:ext cx="5468664" cy="9658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FD7FA8-9DF4-65DD-DF00-71C671918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26208"/>
            <a:ext cx="5886613" cy="543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87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5EB147-3FA3-D956-4BA9-C92656F5A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169" y="840076"/>
            <a:ext cx="5299734" cy="11792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56B213-C113-8FB9-DF4A-05E59B444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9" y="2019300"/>
            <a:ext cx="7650642" cy="4572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2E837D-2CEC-6C69-E3C7-7CC4933F5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169" y="2476510"/>
            <a:ext cx="5599861" cy="34824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E68077-D4C4-DA2E-7021-815F670F5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060" y="2828733"/>
            <a:ext cx="3026709" cy="234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2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6.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多元函数积分的转换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9B5880-C0BD-0D2E-9382-5F2539970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2416"/>
            <a:ext cx="6069519" cy="50844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F859C9-9499-1BC9-8755-A0588BF97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90" y="5529207"/>
            <a:ext cx="3215919" cy="647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B38D8C-E4D1-3137-25F5-206FFB003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522" y="3759314"/>
            <a:ext cx="3314987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238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2925"/>
            <a:ext cx="10515600" cy="563403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应用技巧：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有洞打洞，缺盖补盖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以上公式成立于函数在区域内可微，因此对于有奇点的情况，要“去掉”这个奇点。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3C1279-F57E-0763-0006-C110817D5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846" y="2552568"/>
            <a:ext cx="5560307" cy="40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521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A7242C-B8D0-33B6-C361-70105CE75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975" y="365125"/>
            <a:ext cx="6113099" cy="15107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AD8129-A4DF-05AE-8283-E8E9DEF17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253" y="170807"/>
            <a:ext cx="3215934" cy="18993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0DA8E5-8CBA-9547-5C74-464E2BA89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1" y="2262761"/>
            <a:ext cx="5557058" cy="36237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91A81F0-91FC-8D7C-A341-D969D7F9B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159" y="2262761"/>
            <a:ext cx="5897602" cy="33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2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9C713E-039B-FA26-A2F6-8DD2C3806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595" y="549238"/>
            <a:ext cx="6161466" cy="12763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1A3E61-A493-B2B2-88AA-7D52C4CB9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13" y="2534399"/>
            <a:ext cx="5987104" cy="29337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F6CBEF-C8B9-A7A8-73AD-C5F0B5947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729" y="1525856"/>
            <a:ext cx="4674664" cy="526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7225"/>
            <a:ext cx="10515600" cy="551973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散度与旋度的物理图像：源与旋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由高斯定理：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可知，静电场的散度不为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这个表达式的物理图像是什么？可以通过电场线理解。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4C5749-103B-A25E-F698-CE3905F10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027" y="2202144"/>
            <a:ext cx="5143946" cy="8154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9161B4-5957-CD52-9058-9BB3B6182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675" y="3436551"/>
            <a:ext cx="1272650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075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可以看到，电场线好似有某种“源”在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源源不断的发出，我们称这种场线是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有源的。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CC03E6-42DE-D4A0-BA8B-0CF2D25A3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901" y="178745"/>
            <a:ext cx="4583624" cy="26270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0C399F-603B-FBE0-5C70-1F904A18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879" y="578888"/>
            <a:ext cx="3482642" cy="53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9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358775"/>
            <a:ext cx="10515600" cy="435133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而且静电场的旋度为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，即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这个物理图像是什么？回观电场线，可以发现他们是不闭合的，也就是说，没有绕在一起，我们称这种场是 “无旋的”。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因此，静电场为有源、无旋场。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D28033-65EC-BFAA-2F17-F781423C2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764" y="857223"/>
            <a:ext cx="3604572" cy="6096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10164B-8B90-7170-AD56-6724C94C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02" y="1597625"/>
            <a:ext cx="1104996" cy="3962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2DC00B-5536-9126-60A7-63745AEE3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9" t="50871" r="3728" b="5748"/>
          <a:stretch/>
        </p:blipFill>
        <p:spPr>
          <a:xfrm>
            <a:off x="4538662" y="4343399"/>
            <a:ext cx="3114676" cy="23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678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而对于静磁场则相反，其散度为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，而旋度不为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因此静磁场是“有旋、无源”的。即磁场线是闭合的，而且没有某种源对外发出或吸收磁场。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CEE3B0-EC73-7A35-E760-EC4D886AC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85" y="2381233"/>
            <a:ext cx="1044030" cy="3810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CA2CF7-A165-BAE7-3683-3AD49AB44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382" y="2859103"/>
            <a:ext cx="1341236" cy="4648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C7ECC2-52DB-33C7-FB9D-3392D9A58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990" y="4183148"/>
            <a:ext cx="3917019" cy="26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30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BDB153-C922-981B-4F76-06B63EC33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484" y="0"/>
            <a:ext cx="7207031" cy="38533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F4F9A8-3EAF-7376-4E4D-047F4914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484" y="4218518"/>
            <a:ext cx="7207031" cy="232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655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二、绩点、综测与保研规则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绩点：所有必修、限选课程的加权平均。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权重是学分。例如若高数成绩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，力学成绩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85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，则加权平均为：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6+85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/9=88.33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若只有这两个学科，则绩点为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88.33/10-5=3.833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综测是综合评价，其中绩点占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60%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，第二课堂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28%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，综合素养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12%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第二课堂不能拉下，该水的活动要水。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29642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975"/>
            <a:ext cx="10515600" cy="561498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例如若在创新创业活动缺少积分导致第二课堂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，此时缺少的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分相当于丢失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0.28/0.6=1.66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分的绩点，这个损失是十分不划算的。所以不要因为这个影响综测。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综合素养为测评小组和老师打分，只要不特殊大家都差不多。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36450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保研大致流程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19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级保研率约为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35%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保研标准：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综测入围评选名单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通过绩点和面试确定推免名额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综测只能给你进入保研评选的机会，真正的筛选还是看的绩点。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推免名额代表不用参加考研，但如果想校外保研要自己去争取机会。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33935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4825"/>
            <a:ext cx="10515600" cy="567213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争取校外保研的机会：夏令营等活动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拿到优秀营员即获得资格。但必须注意一切的前提为获得本校（即兰大）的推免名额，没有获得，那么这个优秀营员是没有用的。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若没有参加任何校外的面试，则至少可以保本校研究生。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历年推免情况：分化明显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第一队：北京大学、中科大、南京大学等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第二队：其他中等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985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（人数很少）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第三队：兰州大学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大部分是要么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C9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，要么本校。</a:t>
            </a:r>
          </a:p>
        </p:txBody>
      </p:sp>
    </p:spTree>
    <p:extLst>
      <p:ext uri="{BB962C8B-B14F-4D97-AF65-F5344CB8AC3E}">
        <p14:creationId xmlns:p14="http://schemas.microsoft.com/office/powerpoint/2010/main" val="36613464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5A4F4F-A8CD-5848-7F04-6C9F59C50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25" y="37346"/>
            <a:ext cx="3874240" cy="6820654"/>
          </a:xfrm>
        </p:spPr>
      </p:pic>
    </p:spTree>
    <p:extLst>
      <p:ext uri="{BB962C8B-B14F-4D97-AF65-F5344CB8AC3E}">
        <p14:creationId xmlns:p14="http://schemas.microsoft.com/office/powerpoint/2010/main" val="18535018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三、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latex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入门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44"/>
            <a:ext cx="10515600" cy="537375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Latex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是论文常用排版工具，需要依靠代码完成自动编排。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所有代码以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\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开头。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\chapter{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章节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（习题自动编号）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\section{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小节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加多少个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sub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就为多少次章节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格式代码：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</a:t>
            </a:r>
          </a:p>
          <a:p>
            <a:pPr algn="l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\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textbf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加粗文字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\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textit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斜体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\underline{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加下划线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（两次换行开启新段落）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83499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424"/>
            <a:ext cx="10515600" cy="650557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\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documentclass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[UTF8]{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ctexbook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}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（文章用</a:t>
            </a:r>
            <a:r>
              <a:rPr lang="en-US" altLang="zh-CN" sz="1800" kern="0" dirty="0" err="1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ctexart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en-US" altLang="zh-CN" sz="1800" kern="0" dirty="0">
              <a:effectLst/>
              <a:latin typeface="等线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\title{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标题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}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\author{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作者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\date{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日期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</a:p>
          <a:p>
            <a:pPr algn="l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\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usepackage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{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graphicx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}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（插入图片）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\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usepackage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{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txfonts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}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times new Roman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字体）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sz="1800" kern="0" dirty="0">
              <a:effectLst/>
              <a:latin typeface="宋体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\begin{document}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\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maketitle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（显示标题、作者与日期）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\chapter{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麦克斯韦方程组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 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（章节，系统自动编号）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\section{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电磁学经典理论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 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（小章节，加多少个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sub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就为多少次章节）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正文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 </a:t>
            </a:r>
          </a:p>
          <a:p>
            <a:pPr algn="l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\end{document}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31478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插入图片：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\begin{figure}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（创造环境）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\centering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（照片居中）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\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includegraphics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[width=0.5\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textwidth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]{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图片名称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[]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为设置宽度）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\caption{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图片说明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\end{figure}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注：图片名称最好英文，放在文件附近以便识别</a:t>
            </a:r>
          </a:p>
        </p:txBody>
      </p:sp>
    </p:spTree>
    <p:extLst>
      <p:ext uri="{BB962C8B-B14F-4D97-AF65-F5344CB8AC3E}">
        <p14:creationId xmlns:p14="http://schemas.microsoft.com/office/powerpoint/2010/main" val="30034063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插入公式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行内公式以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$$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插入，例：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在牛顿第二定律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$F=ma$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整行公式：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\begin{equation}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f(v)=4\pi ({m\over 2\pi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kT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})^{3\over 2}e^{-mv^2\over 2kT}v^2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（公式，这里是例子）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\end{equation} 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8976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84800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公式常用网站：</a:t>
            </a:r>
            <a:r>
              <a:rPr lang="en-US" altLang="zh-CN" dirty="0">
                <a:hlinkClick r:id="rId2"/>
              </a:rPr>
              <a:t>Online LaTeX Equation Editor - create, integrate and download (codecogs.com)</a:t>
            </a:r>
            <a:endParaRPr lang="en-US" altLang="zh-CN" dirty="0"/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https://latex.codecogs.com/eqneditor/editor.php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里面可以自己尝试各种公式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上标：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x^{a}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下标：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x_{a}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非斜体（如微分）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\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mathrm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{d}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430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交面式与点向式的转化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5A7785-1958-1DE9-C5BC-FA22DBEB4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902" y="1374776"/>
            <a:ext cx="7292806" cy="34449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B2FEF6-85F8-38B4-212A-977700BAE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313" y="4864818"/>
            <a:ext cx="6431984" cy="199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464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四、计算器的使用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超越方程的求解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输入方程：例：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在输入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时，先按红色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ALPHA,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再按红色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E58398-F764-0A9E-B9ED-768FB6847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5" y="2951414"/>
            <a:ext cx="4762500" cy="1730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3FE11C-E9B6-BDD4-64F2-4A7A0AB9C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16142" y="5054069"/>
            <a:ext cx="1800054" cy="150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798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5" y="0"/>
            <a:ext cx="10515600" cy="564356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接下来开始求解，计算器的原理是搜索法。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先按黄色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SHIFT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，再按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solve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然后出来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x=…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，这个是设置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的的初值，在设定好后，会求出与这个值最接近的解，例：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之后按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通常按的白色键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，之后就会显示结果（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L-R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是指误差）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DB308D-8C7E-51DD-6E3D-5130E5FB4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82575" y="624944"/>
            <a:ext cx="1800054" cy="15065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2DC51F-DCF5-905B-D480-6B18FE7DB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75" y="2935228"/>
            <a:ext cx="3278204" cy="15518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734178-4068-7C31-DA9A-76AE1946D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25" y="5144020"/>
            <a:ext cx="3600450" cy="161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232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练习：利用计算器求解方程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距离原点最近的解。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EBD427-7323-66E7-5144-215FA219C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073" y="2337417"/>
            <a:ext cx="2453853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111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线性方程组与多项式方程的求解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按菜单，再按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，选择至方程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函数选项。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根据需要选择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（联立方程）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（多项式方程）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根据指引输入参数求解</a:t>
            </a:r>
          </a:p>
        </p:txBody>
      </p:sp>
    </p:spTree>
    <p:extLst>
      <p:ext uri="{BB962C8B-B14F-4D97-AF65-F5344CB8AC3E}">
        <p14:creationId xmlns:p14="http://schemas.microsoft.com/office/powerpoint/2010/main" val="28725246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矩阵的运算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在菜单中选择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进入界面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选择定义矩阵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根据指引定义，例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回到界面，再按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OPTN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根据选择计算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CEE336-71FF-6C11-8EA6-7ED5BEDAF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09" y="2342338"/>
            <a:ext cx="5791415" cy="217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772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拟合与线性回归（实验常用）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在菜单中选择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，进入统计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（以线性为例）选择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输入好数据后，先按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，再按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OPTN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，回到界面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选择回归计算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AC986C-42A7-69DE-B1B8-30BE1ADB2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563" y="0"/>
            <a:ext cx="3807112" cy="20754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6CF50B-CAE1-3038-25F2-80F2E9992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998" y="2075427"/>
            <a:ext cx="3742002" cy="17412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846124-D2DD-1E30-604F-BF98AE000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884" y="3910969"/>
            <a:ext cx="2894469" cy="21717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01C74BE-0D9E-E88D-BFE1-77FBC81AA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947" y="4751626"/>
            <a:ext cx="4285737" cy="174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94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E3033-3BFE-106D-DFD8-8E1ECD43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3BD56-7AFE-683E-B4DF-BAA5AA92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7F6A3F-01AB-C015-7E97-2CDDD7223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02" y="559824"/>
            <a:ext cx="7340571" cy="16295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EED124-6396-0415-3698-8281D4F53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669" y="2384100"/>
            <a:ext cx="5990662" cy="417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1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2448</Words>
  <Application>Microsoft Office PowerPoint</Application>
  <PresentationFormat>宽屏</PresentationFormat>
  <Paragraphs>321</Paragraphs>
  <Slides>85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92" baseType="lpstr">
      <vt:lpstr>等线</vt:lpstr>
      <vt:lpstr>等线 Light</vt:lpstr>
      <vt:lpstr>楷体</vt:lpstr>
      <vt:lpstr>宋体</vt:lpstr>
      <vt:lpstr>Arial</vt:lpstr>
      <vt:lpstr>Times New Roman</vt:lpstr>
      <vt:lpstr>Office 主题​​</vt:lpstr>
      <vt:lpstr>电 磁 学</vt:lpstr>
      <vt:lpstr>第0章 知识补充</vt:lpstr>
      <vt:lpstr>一、数学基础</vt:lpstr>
      <vt:lpstr>PowerPoint 演示文稿</vt:lpstr>
      <vt:lpstr>平面与直线</vt:lpstr>
      <vt:lpstr>PowerPoint 演示文稿</vt:lpstr>
      <vt:lpstr>PowerPoint 演示文稿</vt:lpstr>
      <vt:lpstr>交面式与点向式的转化</vt:lpstr>
      <vt:lpstr>PowerPoint 演示文稿</vt:lpstr>
      <vt:lpstr>PowerPoint 演示文稿</vt:lpstr>
      <vt:lpstr>PowerPoint 演示文稿</vt:lpstr>
      <vt:lpstr>PowerPoint 演示文稿</vt:lpstr>
      <vt:lpstr>2.多元函数微分学</vt:lpstr>
      <vt:lpstr>PowerPoint 演示文稿</vt:lpstr>
      <vt:lpstr>PowerPoint 演示文稿</vt:lpstr>
      <vt:lpstr>曲面切向量的计算</vt:lpstr>
      <vt:lpstr>PowerPoint 演示文稿</vt:lpstr>
      <vt:lpstr>高阶偏导数</vt:lpstr>
      <vt:lpstr>PowerPoint 演示文稿</vt:lpstr>
      <vt:lpstr>全微分</vt:lpstr>
      <vt:lpstr>全微分的简单说明</vt:lpstr>
      <vt:lpstr>PowerPoint 演示文稿</vt:lpstr>
      <vt:lpstr>PowerPoint 演示文稿</vt:lpstr>
      <vt:lpstr>PowerPoint 演示文稿</vt:lpstr>
      <vt:lpstr>链式求导</vt:lpstr>
      <vt:lpstr>PowerPoint 演示文稿</vt:lpstr>
      <vt:lpstr>用微分法求解隐函数求导</vt:lpstr>
      <vt:lpstr>PowerPoint 演示文稿</vt:lpstr>
      <vt:lpstr>PowerPoint 演示文稿</vt:lpstr>
      <vt:lpstr>Nabla算子</vt:lpstr>
      <vt:lpstr>PowerPoint 演示文稿</vt:lpstr>
      <vt:lpstr>PowerPoint 演示文稿</vt:lpstr>
      <vt:lpstr>PowerPoint 演示文稿</vt:lpstr>
      <vt:lpstr>3.多元函数积分学I—重积分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坐标变换</vt:lpstr>
      <vt:lpstr>PowerPoint 演示文稿</vt:lpstr>
      <vt:lpstr>PowerPoint 演示文稿</vt:lpstr>
      <vt:lpstr>4.多元函数积分学II—数量值曲线与曲面积分</vt:lpstr>
      <vt:lpstr>PowerPoint 演示文稿</vt:lpstr>
      <vt:lpstr>PowerPoint 演示文稿</vt:lpstr>
      <vt:lpstr>PowerPoint 演示文稿</vt:lpstr>
      <vt:lpstr>PowerPoint 演示文稿</vt:lpstr>
      <vt:lpstr>5.多元函数积分学III—向量值曲线与曲面积分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6.多元函数积分的转换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二、绩点、综测与保研规则</vt:lpstr>
      <vt:lpstr>PowerPoint 演示文稿</vt:lpstr>
      <vt:lpstr>保研大致流程</vt:lpstr>
      <vt:lpstr>PowerPoint 演示文稿</vt:lpstr>
      <vt:lpstr>PowerPoint 演示文稿</vt:lpstr>
      <vt:lpstr>三、latex入门</vt:lpstr>
      <vt:lpstr>PowerPoint 演示文稿</vt:lpstr>
      <vt:lpstr>PowerPoint 演示文稿</vt:lpstr>
      <vt:lpstr>PowerPoint 演示文稿</vt:lpstr>
      <vt:lpstr>PowerPoint 演示文稿</vt:lpstr>
      <vt:lpstr>四、计算器的使用</vt:lpstr>
      <vt:lpstr>PowerPoint 演示文稿</vt:lpstr>
      <vt:lpstr>PowerPoint 演示文稿</vt:lpstr>
      <vt:lpstr>2.线性方程组与多项式方程的求解</vt:lpstr>
      <vt:lpstr>3.矩阵的运算</vt:lpstr>
      <vt:lpstr>4.拟合与线性回归（实验常用）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电磁学</dc:title>
  <dc:creator>纪 芾</dc:creator>
  <cp:lastModifiedBy>纪 芾</cp:lastModifiedBy>
  <cp:revision>24</cp:revision>
  <dcterms:created xsi:type="dcterms:W3CDTF">2023-03-07T12:13:12Z</dcterms:created>
  <dcterms:modified xsi:type="dcterms:W3CDTF">2023-03-19T00:21:27Z</dcterms:modified>
</cp:coreProperties>
</file>